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eg" ContentType="image/jpeg"/>
  <Default Extension="xml" ContentType="application/xml"/>
  <Default Extension="emf" ContentType="image/x-emf"/>
  <Default Extension="rels" ContentType="application/vnd.openxmlformats-package.relationships+xml"/>
  <Default Extension="bin" ContentType="application/vnd.openxmlformats-officedocument.oleObject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slides/slide8.xml" ContentType="application/vnd.openxmlformats-officedocument.presentationml.slide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embedTrueTypeFonts="1" saveSubsetFonts="1" strictFirstAndLastChars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5143500" type="screen16x9"/>
  <p:notesSz cx="9144000" cy="5143500"/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25" d="100"/>
          <a:sy n="125" d="100"/>
        </p:scale>
        <p:origin x="90" y="-342"/>
      </p:cViewPr>
      <p:guideLst>
        <p:guide pos="2880"/>
        <p:guide pos="162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presProps" Target="presProps.xml" /><Relationship Id="rId23" Type="http://schemas.openxmlformats.org/officeDocument/2006/relationships/tableStyles" Target="tableStyles.xml" /><Relationship Id="rId24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Title slide" preserve="0" showMasterPhAnim="0" type="title" userDrawn="1">
  <p:cSld name="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 bwMode="auto">
          <a:xfrm>
            <a:off x="715099" y="1577992"/>
            <a:ext cx="4487400" cy="155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pPr>
              <a:defRPr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 bwMode="auto">
          <a:xfrm>
            <a:off x="715099" y="3135908"/>
            <a:ext cx="4487400" cy="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Blank" preserve="0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Section header" preserve="0" showMasterPhAnim="0" type="secHead" userDrawn="1">
  <p:cSld name="SECTION_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 bwMode="auto">
          <a:xfrm>
            <a:off x="720000" y="2179625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pPr>
              <a:defRPr/>
            </a:pPr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 bwMode="auto">
          <a:xfrm>
            <a:off x="2996550" y="1337825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pPr>
              <a:defRPr/>
            </a:pPr>
            <a:r>
              <a:rPr/>
              <a:t>xx%</a:t>
            </a: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 bwMode="auto">
          <a:xfrm>
            <a:off x="2391925" y="3132175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Title and body" preserve="0" showMasterPhAnim="0" type="tx" userDrawn="1">
  <p:cSld name="TITLE_AND_BOD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 bwMode="auto"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048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048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048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048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048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048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048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048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>
                <a:solidFill>
                  <a:srgbClr val="434343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 bwMode="auto">
          <a:xfrm>
            <a:off x="452550" y="411475"/>
            <a:ext cx="8238899" cy="56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</a:defRPr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Title and two columns" preserve="0" showMasterPhAnim="0" type="twoColTx" userDrawn="1">
  <p:cSld name="TITLE_AND_TWO_COLUMN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 bwMode="auto">
          <a:xfrm>
            <a:off x="1181425" y="23031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 bwMode="auto">
          <a:xfrm>
            <a:off x="4836300" y="23031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 bwMode="auto">
          <a:xfrm>
            <a:off x="1181425" y="29171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 bwMode="auto">
          <a:xfrm>
            <a:off x="4836300" y="29171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 bwMode="auto">
          <a:xfrm>
            <a:off x="452550" y="411475"/>
            <a:ext cx="8238899" cy="56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</a:defRPr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One column text" preserve="0" showMasterPhAnim="0" userDrawn="1">
  <p:cSld name="ONE_COLUM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 bwMode="auto">
          <a:xfrm>
            <a:off x="720000" y="1152475"/>
            <a:ext cx="3322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048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048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048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048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048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048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048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048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>
                <a:solidFill>
                  <a:srgbClr val="434343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 bwMode="auto">
          <a:xfrm>
            <a:off x="452550" y="411475"/>
            <a:ext cx="8238899" cy="56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</a:defRPr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Main point" preserve="0" showMasterPhAnim="0" userDrawn="1">
  <p:cSld name="MAIN_POI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 bwMode="auto">
          <a:xfrm>
            <a:off x="1388099" y="1307099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Section title and description" preserve="0" showMasterPhAnim="0" userDrawn="1">
  <p:cSld name="SECTION_TITLE_AND_DESCRI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 bwMode="auto">
          <a:xfrm>
            <a:off x="720000" y="367423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pPr>
              <a:defRPr/>
            </a:pPr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ubTitle" idx="1"/>
          </p:nvPr>
        </p:nvSpPr>
        <p:spPr bwMode="auto">
          <a:xfrm>
            <a:off x="2241550" y="1348750"/>
            <a:ext cx="4661100" cy="16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Caption" preserve="0" showMasterPhAnim="0" userDrawn="1">
  <p:cSld name="CAPTION_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 bwMode="auto">
          <a:xfrm>
            <a:off x="720000" y="2285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Big number" preserve="0" showMasterPhAnim="0" userDrawn="1">
  <p:cSld name="BIG_NUMB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 bwMode="auto"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pPr>
              <a:defRPr/>
            </a:pPr>
            <a:r>
              <a:rPr/>
              <a:t>xx%</a:t>
            </a:r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subTitle" idx="1"/>
          </p:nvPr>
        </p:nvSpPr>
        <p:spPr bwMode="auto"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simple-light-2">
    <p:bg>
      <p:bgPr shadeToTitle="0">
        <a:solidFill>
          <a:schemeClr val="lt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452550" y="411475"/>
            <a:ext cx="8238899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715099" y="1096600"/>
            <a:ext cx="7713600" cy="35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●"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○"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■"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●"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○"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■"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●"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○"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■"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9pPr>
          </a:lstStyle>
          <a:p>
            <a:pPr>
              <a:defRPr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1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emf"/><Relationship Id="rId3" Type="http://schemas.openxmlformats.org/officeDocument/2006/relationships/image" Target="../media/media1.sv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" name="Google Shape;48;p15"/>
          <p:cNvSpPr txBox="1">
            <a:spLocks noGrp="1"/>
          </p:cNvSpPr>
          <p:nvPr>
            <p:ph type="ctrTitle"/>
          </p:nvPr>
        </p:nvSpPr>
        <p:spPr bwMode="auto">
          <a:xfrm>
            <a:off x="312419" y="1318649"/>
            <a:ext cx="8488680" cy="155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/>
              <a:t>Об особенностях приема на целевое обучение в профессиональные образовательные организации и образовательные организации высшего образования </a:t>
            </a:r>
            <a:endParaRPr/>
          </a:p>
        </p:txBody>
      </p:sp>
      <p:pic>
        <p:nvPicPr>
          <p:cNvPr id="11" name="Рисунок 1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32655" y="18161"/>
            <a:ext cx="822959" cy="792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AutoShape 8"/>
          <p:cNvSpPr>
            <a:spLocks noChangeArrowheads="1" noChangeAspect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321039" y="4328379"/>
            <a:ext cx="822960" cy="815122"/>
          </a:xfrm>
          <a:prstGeom prst="rect">
            <a:avLst/>
          </a:prstGeom>
        </p:spPr>
      </p:pic>
      <p:sp>
        <p:nvSpPr>
          <p:cNvPr id="18" name="Google Shape;49;p15"/>
          <p:cNvSpPr txBox="1"/>
          <p:nvPr/>
        </p:nvSpPr>
        <p:spPr bwMode="auto">
          <a:xfrm>
            <a:off x="2417567" y="3700050"/>
            <a:ext cx="6147313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sz="16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1pPr>
            <a:lvl2pPr marL="914400" marR="0" lvl="1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2pPr>
            <a:lvl3pPr marL="1371600" marR="0" lvl="2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3pPr>
            <a:lvl4pPr marL="1828800" marR="0" lvl="3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4pPr>
            <a:lvl5pPr marL="2286000" marR="0" lvl="4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5pPr>
            <a:lvl6pPr marL="2743200" marR="0" lvl="5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6pPr>
            <a:lvl7pPr marL="3200400" marR="0" lvl="6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7pPr>
            <a:lvl8pPr marL="3657600" marR="0" lvl="7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8pPr>
            <a:lvl9pPr marL="4114800" marR="0" lvl="8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9pPr>
          </a:lstStyle>
          <a:p>
            <a:pPr marL="0" indent="0"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8434" name="Picture 2" descr="Жителям Камчатки на портале «Работа России» доступны почти 6 тысяч вакансий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0" y="3914850"/>
            <a:ext cx="2196492" cy="1098246"/>
          </a:xfrm>
          <a:prstGeom prst="rect">
            <a:avLst/>
          </a:prstGeom>
          <a:noFill/>
        </p:spPr>
      </p:pic>
      <p:pic>
        <p:nvPicPr>
          <p:cNvPr id="785087437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8337599" y="-22859"/>
            <a:ext cx="773439" cy="6671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" name="Google Shape;48;p15"/>
          <p:cNvSpPr txBox="1">
            <a:spLocks noGrp="1"/>
          </p:cNvSpPr>
          <p:nvPr>
            <p:ph type="ctrTitle"/>
          </p:nvPr>
        </p:nvSpPr>
        <p:spPr bwMode="auto">
          <a:xfrm>
            <a:off x="230337" y="79478"/>
            <a:ext cx="7007804" cy="58500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/>
              <a:t>Новый механизм целевого обучения </a:t>
            </a:r>
            <a:br>
              <a:rPr lang="ru-RU" sz="1800"/>
            </a:br>
            <a:r>
              <a:rPr lang="ru-RU" sz="1800"/>
              <a:t>(целевая квота)</a:t>
            </a:r>
            <a:endParaRPr/>
          </a:p>
        </p:txBody>
      </p:sp>
      <p:sp>
        <p:nvSpPr>
          <p:cNvPr id="42" name="Прямоугольный треугольник 41"/>
          <p:cNvSpPr/>
          <p:nvPr/>
        </p:nvSpPr>
        <p:spPr bwMode="auto">
          <a:xfrm rot="16199998">
            <a:off x="8313573" y="4313072"/>
            <a:ext cx="853440" cy="807413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TextBox 42"/>
          <p:cNvSpPr txBox="1"/>
          <p:nvPr/>
        </p:nvSpPr>
        <p:spPr bwMode="auto">
          <a:xfrm>
            <a:off x="11762898" y="6302466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Montserrat"/>
                <a:ea typeface="+mn-ea"/>
                <a:cs typeface="+mn-cs"/>
              </a:rPr>
              <a:t>3</a:t>
            </a:r>
            <a:endParaRPr/>
          </a:p>
        </p:txBody>
      </p:sp>
      <p:sp>
        <p:nvSpPr>
          <p:cNvPr id="44" name="TextBox 43"/>
          <p:cNvSpPr txBox="1"/>
          <p:nvPr/>
        </p:nvSpPr>
        <p:spPr bwMode="auto">
          <a:xfrm>
            <a:off x="8664235" y="4681834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Montserrat"/>
                <a:ea typeface="+mn-ea"/>
                <a:cs typeface="+mn-cs"/>
              </a:rPr>
              <a:t>10</a:t>
            </a:r>
            <a:endParaRPr/>
          </a:p>
        </p:txBody>
      </p:sp>
      <p:pic>
        <p:nvPicPr>
          <p:cNvPr id="10" name="Picture 2" descr="Жителям Камчатки на портале «Работа России» доступны почти 6 тысяч вакансий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6892140" y="49540"/>
            <a:ext cx="1065072" cy="532536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30337" y="612014"/>
            <a:ext cx="7032618" cy="4449082"/>
          </a:xfrm>
          <a:prstGeom prst="rect">
            <a:avLst/>
          </a:prstGeom>
        </p:spPr>
      </p:pic>
      <p:pic>
        <p:nvPicPr>
          <p:cNvPr id="1875130839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8337598" y="-22858"/>
            <a:ext cx="773438" cy="6671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" name="Google Shape;48;p15"/>
          <p:cNvSpPr txBox="1">
            <a:spLocks noGrp="1"/>
          </p:cNvSpPr>
          <p:nvPr>
            <p:ph type="ctrTitle"/>
          </p:nvPr>
        </p:nvSpPr>
        <p:spPr bwMode="auto">
          <a:xfrm>
            <a:off x="230337" y="79478"/>
            <a:ext cx="7007804" cy="58500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/>
              <a:t>Новый механизм целевого обучения </a:t>
            </a:r>
            <a:br>
              <a:rPr lang="ru-RU" sz="1800"/>
            </a:br>
            <a:r>
              <a:rPr lang="ru-RU" sz="1800"/>
              <a:t>(обязанности вузов в связи с получением заявок)</a:t>
            </a:r>
            <a:endParaRPr/>
          </a:p>
        </p:txBody>
      </p:sp>
      <p:sp>
        <p:nvSpPr>
          <p:cNvPr id="42" name="Прямоугольный треугольник 41"/>
          <p:cNvSpPr/>
          <p:nvPr/>
        </p:nvSpPr>
        <p:spPr bwMode="auto">
          <a:xfrm rot="16199998">
            <a:off x="8313573" y="4313072"/>
            <a:ext cx="853440" cy="807413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TextBox 42"/>
          <p:cNvSpPr txBox="1"/>
          <p:nvPr/>
        </p:nvSpPr>
        <p:spPr bwMode="auto">
          <a:xfrm>
            <a:off x="11762898" y="6302466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Montserrat"/>
                <a:ea typeface="+mn-ea"/>
                <a:cs typeface="+mn-cs"/>
              </a:rPr>
              <a:t>3</a:t>
            </a:r>
            <a:endParaRPr/>
          </a:p>
        </p:txBody>
      </p:sp>
      <p:sp>
        <p:nvSpPr>
          <p:cNvPr id="44" name="TextBox 43"/>
          <p:cNvSpPr txBox="1"/>
          <p:nvPr/>
        </p:nvSpPr>
        <p:spPr bwMode="auto">
          <a:xfrm>
            <a:off x="8740293" y="4648552"/>
            <a:ext cx="405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Montserrat"/>
                <a:ea typeface="+mn-ea"/>
                <a:cs typeface="+mn-cs"/>
              </a:rPr>
              <a:t>11</a:t>
            </a:r>
            <a:endParaRPr/>
          </a:p>
        </p:txBody>
      </p:sp>
      <p:pic>
        <p:nvPicPr>
          <p:cNvPr id="10" name="Picture 2" descr="Жителям Камчатки на портале «Работа России» доступны почти 6 тысяч вакансий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6892140" y="49540"/>
            <a:ext cx="1065072" cy="532536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45883" y="945850"/>
            <a:ext cx="8623971" cy="3466130"/>
          </a:xfrm>
          <a:prstGeom prst="rect">
            <a:avLst/>
          </a:prstGeom>
        </p:spPr>
      </p:pic>
      <p:pic>
        <p:nvPicPr>
          <p:cNvPr id="1045169852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8337598" y="-22858"/>
            <a:ext cx="773438" cy="6671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" name="Google Shape;48;p15"/>
          <p:cNvSpPr txBox="1">
            <a:spLocks noGrp="1"/>
          </p:cNvSpPr>
          <p:nvPr>
            <p:ph type="ctrTitle"/>
          </p:nvPr>
        </p:nvSpPr>
        <p:spPr bwMode="auto">
          <a:xfrm>
            <a:off x="230337" y="289575"/>
            <a:ext cx="7007804" cy="58500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/>
              <a:t>Новый механизм целевого обучения </a:t>
            </a:r>
            <a:br>
              <a:rPr lang="ru-RU" sz="1800"/>
            </a:br>
            <a:r>
              <a:rPr lang="ru-RU" sz="1800"/>
              <a:t>(обязанности вузов в связи с зачисление на целевое обучение в пределах квоты)</a:t>
            </a:r>
            <a:endParaRPr/>
          </a:p>
        </p:txBody>
      </p:sp>
      <p:sp>
        <p:nvSpPr>
          <p:cNvPr id="42" name="Прямоугольный треугольник 41"/>
          <p:cNvSpPr/>
          <p:nvPr/>
        </p:nvSpPr>
        <p:spPr bwMode="auto">
          <a:xfrm rot="16199998">
            <a:off x="8313573" y="4313072"/>
            <a:ext cx="853440" cy="807413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TextBox 42"/>
          <p:cNvSpPr txBox="1"/>
          <p:nvPr/>
        </p:nvSpPr>
        <p:spPr bwMode="auto">
          <a:xfrm>
            <a:off x="11762898" y="6302466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Montserrat"/>
                <a:ea typeface="+mn-ea"/>
                <a:cs typeface="+mn-cs"/>
              </a:rPr>
              <a:t>3</a:t>
            </a:r>
            <a:endParaRPr/>
          </a:p>
        </p:txBody>
      </p:sp>
      <p:sp>
        <p:nvSpPr>
          <p:cNvPr id="44" name="TextBox 43"/>
          <p:cNvSpPr txBox="1"/>
          <p:nvPr/>
        </p:nvSpPr>
        <p:spPr bwMode="auto">
          <a:xfrm>
            <a:off x="8700820" y="4648193"/>
            <a:ext cx="47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Montserrat"/>
                <a:ea typeface="+mn-ea"/>
                <a:cs typeface="+mn-cs"/>
              </a:rPr>
              <a:t>12</a:t>
            </a:r>
            <a:endParaRPr/>
          </a:p>
        </p:txBody>
      </p:sp>
      <p:pic>
        <p:nvPicPr>
          <p:cNvPr id="10" name="Picture 2" descr="Жителям Камчатки на портале «Работа России» доступны почти 6 тысяч вакансий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6892140" y="49540"/>
            <a:ext cx="1065072" cy="532536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08460" y="819521"/>
            <a:ext cx="8400344" cy="3851655"/>
          </a:xfrm>
          <a:prstGeom prst="rect">
            <a:avLst/>
          </a:prstGeom>
        </p:spPr>
      </p:pic>
      <p:pic>
        <p:nvPicPr>
          <p:cNvPr id="1399625419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8337598" y="-22858"/>
            <a:ext cx="773438" cy="6671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" name="Google Shape;48;p15"/>
          <p:cNvSpPr txBox="1">
            <a:spLocks noGrp="1"/>
          </p:cNvSpPr>
          <p:nvPr>
            <p:ph type="ctrTitle"/>
          </p:nvPr>
        </p:nvSpPr>
        <p:spPr bwMode="auto">
          <a:xfrm>
            <a:off x="230337" y="79478"/>
            <a:ext cx="7007804" cy="545362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/>
              <a:t>Новый механизм целевого обучения </a:t>
            </a:r>
            <a:br>
              <a:rPr lang="ru-RU" sz="1800"/>
            </a:br>
            <a:r>
              <a:rPr lang="ru-RU" sz="1800"/>
              <a:t>Санкции к гражданину</a:t>
            </a:r>
            <a:endParaRPr/>
          </a:p>
        </p:txBody>
      </p:sp>
      <p:sp>
        <p:nvSpPr>
          <p:cNvPr id="42" name="Прямоугольный треугольник 41"/>
          <p:cNvSpPr/>
          <p:nvPr/>
        </p:nvSpPr>
        <p:spPr bwMode="auto">
          <a:xfrm rot="16199998">
            <a:off x="8313573" y="4313072"/>
            <a:ext cx="853440" cy="807413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TextBox 42"/>
          <p:cNvSpPr txBox="1"/>
          <p:nvPr/>
        </p:nvSpPr>
        <p:spPr bwMode="auto">
          <a:xfrm>
            <a:off x="11762898" y="6302466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Montserrat"/>
                <a:ea typeface="+mn-ea"/>
                <a:cs typeface="+mn-cs"/>
              </a:rPr>
              <a:t>3</a:t>
            </a:r>
            <a:endParaRPr/>
          </a:p>
        </p:txBody>
      </p:sp>
      <p:pic>
        <p:nvPicPr>
          <p:cNvPr id="10" name="Picture 2" descr="Жителям Камчатки на портале «Работа России» доступны почти 6 тысяч вакансий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6892140" y="49540"/>
            <a:ext cx="1065072" cy="532536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87238" y="664480"/>
            <a:ext cx="6966648" cy="437769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 bwMode="auto">
          <a:xfrm>
            <a:off x="3436620" y="518160"/>
            <a:ext cx="1828800" cy="312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TextBox 13"/>
          <p:cNvSpPr txBox="1"/>
          <p:nvPr/>
        </p:nvSpPr>
        <p:spPr bwMode="auto">
          <a:xfrm>
            <a:off x="8700820" y="4648193"/>
            <a:ext cx="468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Montserrat"/>
                <a:ea typeface="+mn-ea"/>
                <a:cs typeface="+mn-cs"/>
              </a:rPr>
              <a:t>13</a:t>
            </a:r>
            <a:endParaRPr/>
          </a:p>
        </p:txBody>
      </p:sp>
      <p:pic>
        <p:nvPicPr>
          <p:cNvPr id="538180226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8337598" y="-22858"/>
            <a:ext cx="773438" cy="6671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" name="Google Shape;48;p15"/>
          <p:cNvSpPr txBox="1">
            <a:spLocks noGrp="1"/>
          </p:cNvSpPr>
          <p:nvPr>
            <p:ph type="ctrTitle"/>
          </p:nvPr>
        </p:nvSpPr>
        <p:spPr bwMode="auto">
          <a:xfrm>
            <a:off x="230337" y="79478"/>
            <a:ext cx="7007804" cy="545362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/>
              <a:t>Новый механизм целевого обучения </a:t>
            </a:r>
            <a:br>
              <a:rPr lang="ru-RU" sz="1800"/>
            </a:br>
            <a:r>
              <a:rPr lang="ru-RU" sz="1800"/>
              <a:t>Меры поддержки в период обучения</a:t>
            </a:r>
            <a:endParaRPr/>
          </a:p>
        </p:txBody>
      </p:sp>
      <p:sp>
        <p:nvSpPr>
          <p:cNvPr id="42" name="Прямоугольный треугольник 41"/>
          <p:cNvSpPr/>
          <p:nvPr/>
        </p:nvSpPr>
        <p:spPr bwMode="auto">
          <a:xfrm rot="16199998">
            <a:off x="8313573" y="4313072"/>
            <a:ext cx="853440" cy="807413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TextBox 42"/>
          <p:cNvSpPr txBox="1"/>
          <p:nvPr/>
        </p:nvSpPr>
        <p:spPr bwMode="auto">
          <a:xfrm>
            <a:off x="11762898" y="6302466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Montserrat"/>
                <a:ea typeface="+mn-ea"/>
                <a:cs typeface="+mn-cs"/>
              </a:rPr>
              <a:t>3</a:t>
            </a:r>
            <a:endParaRPr/>
          </a:p>
        </p:txBody>
      </p:sp>
      <p:sp>
        <p:nvSpPr>
          <p:cNvPr id="44" name="TextBox 43"/>
          <p:cNvSpPr txBox="1"/>
          <p:nvPr/>
        </p:nvSpPr>
        <p:spPr bwMode="auto">
          <a:xfrm>
            <a:off x="8637525" y="4681834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Montserrat"/>
                <a:ea typeface="+mn-ea"/>
                <a:cs typeface="+mn-cs"/>
              </a:rPr>
              <a:t>14</a:t>
            </a:r>
            <a:endParaRPr/>
          </a:p>
        </p:txBody>
      </p:sp>
      <p:pic>
        <p:nvPicPr>
          <p:cNvPr id="10" name="Picture 2" descr="Жителям Камчатки на портале «Работа России» доступны почти 6 тысяч вакансий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6892140" y="49540"/>
            <a:ext cx="1065072" cy="53253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 bwMode="auto">
          <a:xfrm>
            <a:off x="3436620" y="518160"/>
            <a:ext cx="1828800" cy="312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97180" y="653562"/>
            <a:ext cx="7482840" cy="4404658"/>
          </a:xfrm>
          <a:prstGeom prst="rect">
            <a:avLst/>
          </a:prstGeom>
        </p:spPr>
      </p:pic>
      <p:pic>
        <p:nvPicPr>
          <p:cNvPr id="1499821448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8337598" y="-22858"/>
            <a:ext cx="773438" cy="6671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" name="Google Shape;48;p15"/>
          <p:cNvSpPr txBox="1">
            <a:spLocks noGrp="1"/>
          </p:cNvSpPr>
          <p:nvPr>
            <p:ph type="ctrTitle"/>
          </p:nvPr>
        </p:nvSpPr>
        <p:spPr bwMode="auto">
          <a:xfrm>
            <a:off x="230337" y="79478"/>
            <a:ext cx="7007804" cy="545362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/>
              <a:t>Новый механизм целевого обучения </a:t>
            </a:r>
            <a:br>
              <a:rPr lang="ru-RU" sz="1800"/>
            </a:br>
            <a:r>
              <a:rPr lang="ru-RU" sz="1800"/>
              <a:t>Меры поддержки в период обучения</a:t>
            </a:r>
            <a:endParaRPr/>
          </a:p>
        </p:txBody>
      </p:sp>
      <p:sp>
        <p:nvSpPr>
          <p:cNvPr id="42" name="Прямоугольный треугольник 41"/>
          <p:cNvSpPr/>
          <p:nvPr/>
        </p:nvSpPr>
        <p:spPr bwMode="auto">
          <a:xfrm rot="16199998">
            <a:off x="8313573" y="4313072"/>
            <a:ext cx="853440" cy="807413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TextBox 42"/>
          <p:cNvSpPr txBox="1"/>
          <p:nvPr/>
        </p:nvSpPr>
        <p:spPr bwMode="auto">
          <a:xfrm>
            <a:off x="11762898" y="6302466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Montserrat"/>
                <a:ea typeface="+mn-ea"/>
                <a:cs typeface="+mn-cs"/>
              </a:rPr>
              <a:t>3</a:t>
            </a:r>
            <a:endParaRPr/>
          </a:p>
        </p:txBody>
      </p:sp>
      <p:sp>
        <p:nvSpPr>
          <p:cNvPr id="44" name="TextBox 43"/>
          <p:cNvSpPr txBox="1"/>
          <p:nvPr/>
        </p:nvSpPr>
        <p:spPr bwMode="auto">
          <a:xfrm>
            <a:off x="8678663" y="4681834"/>
            <a:ext cx="47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Montserrat"/>
                <a:ea typeface="+mn-ea"/>
                <a:cs typeface="+mn-cs"/>
              </a:rPr>
              <a:t>15</a:t>
            </a:r>
            <a:endParaRPr/>
          </a:p>
        </p:txBody>
      </p:sp>
      <p:pic>
        <p:nvPicPr>
          <p:cNvPr id="10" name="Picture 2" descr="Жителям Камчатки на портале «Работа России» доступны почти 6 тысяч вакансий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6892140" y="49540"/>
            <a:ext cx="1065072" cy="53253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 bwMode="auto">
          <a:xfrm>
            <a:off x="3436620" y="518160"/>
            <a:ext cx="1828800" cy="312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97180" y="677992"/>
            <a:ext cx="8252460" cy="3891580"/>
          </a:xfrm>
          <a:prstGeom prst="rect">
            <a:avLst/>
          </a:prstGeom>
        </p:spPr>
      </p:pic>
      <p:pic>
        <p:nvPicPr>
          <p:cNvPr id="938454215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8337598" y="-22858"/>
            <a:ext cx="773438" cy="6671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" name="Google Shape;48;p15"/>
          <p:cNvSpPr txBox="1">
            <a:spLocks noGrp="1"/>
          </p:cNvSpPr>
          <p:nvPr>
            <p:ph type="ctrTitle"/>
          </p:nvPr>
        </p:nvSpPr>
        <p:spPr bwMode="auto">
          <a:xfrm>
            <a:off x="230337" y="79478"/>
            <a:ext cx="7007804" cy="545362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/>
              <a:t>Новый механизм целевого обучения </a:t>
            </a:r>
            <a:br>
              <a:rPr lang="ru-RU" sz="1800"/>
            </a:br>
            <a:r>
              <a:rPr lang="ru-RU" sz="1800"/>
              <a:t>Меры поддержки в период обучения</a:t>
            </a:r>
            <a:endParaRPr/>
          </a:p>
        </p:txBody>
      </p:sp>
      <p:sp>
        <p:nvSpPr>
          <p:cNvPr id="42" name="Прямоугольный треугольник 41"/>
          <p:cNvSpPr/>
          <p:nvPr/>
        </p:nvSpPr>
        <p:spPr bwMode="auto">
          <a:xfrm rot="16199998">
            <a:off x="8313573" y="4313072"/>
            <a:ext cx="853440" cy="807413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TextBox 42"/>
          <p:cNvSpPr txBox="1"/>
          <p:nvPr/>
        </p:nvSpPr>
        <p:spPr bwMode="auto">
          <a:xfrm>
            <a:off x="11762898" y="6302466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Montserrat"/>
                <a:ea typeface="+mn-ea"/>
                <a:cs typeface="+mn-cs"/>
              </a:rPr>
              <a:t>3</a:t>
            </a:r>
            <a:endParaRPr/>
          </a:p>
        </p:txBody>
      </p:sp>
      <p:sp>
        <p:nvSpPr>
          <p:cNvPr id="44" name="TextBox 43"/>
          <p:cNvSpPr txBox="1"/>
          <p:nvPr/>
        </p:nvSpPr>
        <p:spPr bwMode="auto">
          <a:xfrm>
            <a:off x="8617634" y="4681834"/>
            <a:ext cx="482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Montserrat"/>
                <a:ea typeface="+mn-ea"/>
                <a:cs typeface="+mn-cs"/>
              </a:rPr>
              <a:t>16</a:t>
            </a:r>
            <a:endParaRPr/>
          </a:p>
        </p:txBody>
      </p:sp>
      <p:pic>
        <p:nvPicPr>
          <p:cNvPr id="10" name="Picture 2" descr="Жителям Камчатки на портале «Работа России» доступны почти 6 тысяч вакансий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6892140" y="49540"/>
            <a:ext cx="1065072" cy="53253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 bwMode="auto">
          <a:xfrm>
            <a:off x="3436620" y="518160"/>
            <a:ext cx="1828800" cy="312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48342" y="582076"/>
            <a:ext cx="6844078" cy="4466351"/>
          </a:xfrm>
          <a:prstGeom prst="rect">
            <a:avLst/>
          </a:prstGeom>
        </p:spPr>
      </p:pic>
      <p:pic>
        <p:nvPicPr>
          <p:cNvPr id="573870098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8337598" y="-22858"/>
            <a:ext cx="773438" cy="6671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" name="Google Shape;48;p15"/>
          <p:cNvSpPr txBox="1">
            <a:spLocks noGrp="1"/>
          </p:cNvSpPr>
          <p:nvPr>
            <p:ph type="ctrTitle"/>
          </p:nvPr>
        </p:nvSpPr>
        <p:spPr bwMode="auto">
          <a:xfrm>
            <a:off x="230337" y="79478"/>
            <a:ext cx="7007804" cy="545362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/>
              <a:t>Новый механизм целевого обучения </a:t>
            </a:r>
            <a:br>
              <a:rPr lang="ru-RU" sz="1800"/>
            </a:br>
            <a:r>
              <a:rPr lang="ru-RU" sz="1800"/>
              <a:t>Меры поддержки в период обучения</a:t>
            </a:r>
            <a:endParaRPr/>
          </a:p>
        </p:txBody>
      </p:sp>
      <p:sp>
        <p:nvSpPr>
          <p:cNvPr id="42" name="Прямоугольный треугольник 41"/>
          <p:cNvSpPr/>
          <p:nvPr/>
        </p:nvSpPr>
        <p:spPr bwMode="auto">
          <a:xfrm rot="16199998">
            <a:off x="8313573" y="4313072"/>
            <a:ext cx="853440" cy="807413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TextBox 42"/>
          <p:cNvSpPr txBox="1"/>
          <p:nvPr/>
        </p:nvSpPr>
        <p:spPr bwMode="auto">
          <a:xfrm>
            <a:off x="11762898" y="6302466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Montserrat"/>
                <a:ea typeface="+mn-ea"/>
                <a:cs typeface="+mn-cs"/>
              </a:rPr>
              <a:t>3</a:t>
            </a:r>
            <a:endParaRPr/>
          </a:p>
        </p:txBody>
      </p:sp>
      <p:sp>
        <p:nvSpPr>
          <p:cNvPr id="44" name="TextBox 43"/>
          <p:cNvSpPr txBox="1"/>
          <p:nvPr/>
        </p:nvSpPr>
        <p:spPr bwMode="auto">
          <a:xfrm>
            <a:off x="8675457" y="4681834"/>
            <a:ext cx="476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Montserrat"/>
                <a:ea typeface="+mn-ea"/>
                <a:cs typeface="+mn-cs"/>
              </a:rPr>
              <a:t>17</a:t>
            </a:r>
            <a:endParaRPr/>
          </a:p>
        </p:txBody>
      </p:sp>
      <p:pic>
        <p:nvPicPr>
          <p:cNvPr id="10" name="Picture 2" descr="Жителям Камчатки на портале «Работа России» доступны почти 6 тысяч вакансий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6892140" y="49540"/>
            <a:ext cx="1065072" cy="53253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 bwMode="auto">
          <a:xfrm>
            <a:off x="3436620" y="518160"/>
            <a:ext cx="1828800" cy="312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30337" y="654778"/>
            <a:ext cx="6586205" cy="4377691"/>
          </a:xfrm>
          <a:prstGeom prst="rect">
            <a:avLst/>
          </a:prstGeom>
        </p:spPr>
      </p:pic>
      <p:pic>
        <p:nvPicPr>
          <p:cNvPr id="2117702356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8337598" y="-22858"/>
            <a:ext cx="773438" cy="6671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20515073" name="Google Shape;48;p15"/>
          <p:cNvSpPr txBox="1">
            <a:spLocks noGrp="1"/>
          </p:cNvSpPr>
          <p:nvPr>
            <p:ph type="ctrTitle"/>
          </p:nvPr>
        </p:nvSpPr>
        <p:spPr bwMode="auto">
          <a:xfrm>
            <a:off x="230337" y="79477"/>
            <a:ext cx="7007803" cy="545361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3" tIns="91423" rIns="91423" bIns="91423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/>
              <a:t>Новый механизм целевого обучения </a:t>
            </a:r>
            <a:br>
              <a:rPr lang="ru-RU" sz="1800"/>
            </a:br>
            <a:r>
              <a:rPr lang="ru-RU" sz="1800" b="1" i="0" u="none" strike="noStrike" cap="none" spc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Предложения заказчиков</a:t>
            </a:r>
            <a:endParaRPr/>
          </a:p>
        </p:txBody>
      </p:sp>
      <p:sp>
        <p:nvSpPr>
          <p:cNvPr id="405098713" name="Прямоугольный треугольник 41"/>
          <p:cNvSpPr/>
          <p:nvPr/>
        </p:nvSpPr>
        <p:spPr bwMode="auto">
          <a:xfrm rot="16199969">
            <a:off x="8313572" y="4313071"/>
            <a:ext cx="853439" cy="807412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62315518" name="TextBox 42"/>
          <p:cNvSpPr txBox="1"/>
          <p:nvPr/>
        </p:nvSpPr>
        <p:spPr bwMode="auto">
          <a:xfrm>
            <a:off x="11762897" y="6302466"/>
            <a:ext cx="359393" cy="461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Montserrat"/>
                <a:ea typeface="Arial"/>
                <a:cs typeface="Arial"/>
              </a:rPr>
              <a:t>3</a:t>
            </a:r>
            <a:endParaRPr/>
          </a:p>
        </p:txBody>
      </p:sp>
      <p:sp>
        <p:nvSpPr>
          <p:cNvPr id="1679730189" name="TextBox 43"/>
          <p:cNvSpPr txBox="1"/>
          <p:nvPr/>
        </p:nvSpPr>
        <p:spPr bwMode="auto">
          <a:xfrm>
            <a:off x="8675456" y="4681833"/>
            <a:ext cx="522629" cy="4575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Montserrat"/>
                <a:ea typeface="Arial"/>
                <a:cs typeface="Arial"/>
              </a:rPr>
              <a:t>18</a:t>
            </a:r>
            <a:endParaRPr/>
          </a:p>
        </p:txBody>
      </p:sp>
      <p:pic>
        <p:nvPicPr>
          <p:cNvPr id="1106060341" name="Picture 2" descr="Жителям Камчатки на портале «Работа России» доступны почти 6 тысяч вакансий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6892139" y="49539"/>
            <a:ext cx="1065071" cy="532535"/>
          </a:xfrm>
          <a:prstGeom prst="rect">
            <a:avLst/>
          </a:prstGeom>
          <a:noFill/>
        </p:spPr>
      </p:pic>
      <p:sp>
        <p:nvSpPr>
          <p:cNvPr id="573350737" name="Прямоугольник 6"/>
          <p:cNvSpPr/>
          <p:nvPr/>
        </p:nvSpPr>
        <p:spPr bwMode="auto">
          <a:xfrm>
            <a:off x="3436619" y="518159"/>
            <a:ext cx="1828800" cy="312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25595108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8337598" y="-22858"/>
            <a:ext cx="773438" cy="667197"/>
          </a:xfrm>
          <a:prstGeom prst="rect">
            <a:avLst/>
          </a:prstGeom>
        </p:spPr>
      </p:pic>
      <p:pic>
        <p:nvPicPr>
          <p:cNvPr id="401664069" name=""/>
          <p:cNvPicPr>
            <a:picLocks noChangeAspect="1"/>
          </p:cNvPicPr>
          <p:nvPr/>
        </p:nvPicPr>
        <p:blipFill>
          <a:blip r:embed="rId4"/>
          <a:srcRect l="0" t="5685" r="0" b="0"/>
          <a:stretch/>
        </p:blipFill>
        <p:spPr bwMode="auto">
          <a:xfrm flipH="0" flipV="0">
            <a:off x="531495" y="582075"/>
            <a:ext cx="7007803" cy="44457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49970876" name="Google Shape;48;p15"/>
          <p:cNvSpPr txBox="1">
            <a:spLocks noGrp="1"/>
          </p:cNvSpPr>
          <p:nvPr>
            <p:ph type="ctrTitle"/>
          </p:nvPr>
        </p:nvSpPr>
        <p:spPr bwMode="auto">
          <a:xfrm>
            <a:off x="230337" y="371657"/>
            <a:ext cx="7007803" cy="545361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3" tIns="91423" rIns="91423" bIns="91423" anchor="b" anchorCtr="0">
            <a:noAutofit/>
          </a:bodyPr>
          <a:lstStyle/>
          <a:p>
            <a:pPr>
              <a:defRPr/>
            </a:pPr>
            <a:r>
              <a:rPr lang="ru-RU" sz="1800"/>
              <a:t>Новый механизм целевого обучения </a:t>
            </a:r>
            <a:br>
              <a:rPr lang="ru-RU" sz="1800"/>
            </a:br>
            <a:r>
              <a:rPr lang="ru-RU" sz="1800" b="1" i="0" u="none" strike="noStrike" cap="none" spc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Требования к гражданам, желающим заключить договор о целевом</a:t>
            </a:r>
            <a:r>
              <a:rPr lang="ru-RU" sz="1800" b="1" i="0" u="none" strike="noStrike" cap="none" spc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ru-RU" sz="1800" b="1" i="0" u="none" strike="noStrike" cap="none" spc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обучении</a:t>
            </a:r>
            <a:endParaRPr lang="ru-RU" sz="1800" b="1" i="0" u="none" strike="noStrike" cap="none" spc="0">
              <a:solidFill>
                <a:schemeClr val="dk1"/>
              </a:solidFill>
              <a:latin typeface="Montserrat"/>
              <a:cs typeface="Montserrat"/>
            </a:endParaRPr>
          </a:p>
        </p:txBody>
      </p:sp>
      <p:sp>
        <p:nvSpPr>
          <p:cNvPr id="1296140704" name="Прямоугольный треугольник 41"/>
          <p:cNvSpPr/>
          <p:nvPr/>
        </p:nvSpPr>
        <p:spPr bwMode="auto">
          <a:xfrm rot="16199969">
            <a:off x="8313572" y="4313071"/>
            <a:ext cx="853439" cy="807412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06375450" name="TextBox 42"/>
          <p:cNvSpPr txBox="1"/>
          <p:nvPr/>
        </p:nvSpPr>
        <p:spPr bwMode="auto">
          <a:xfrm>
            <a:off x="11762897" y="6302466"/>
            <a:ext cx="359393" cy="461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Montserrat"/>
                <a:ea typeface="Arial"/>
                <a:cs typeface="Arial"/>
              </a:rPr>
              <a:t>3</a:t>
            </a:r>
            <a:endParaRPr/>
          </a:p>
        </p:txBody>
      </p:sp>
      <p:sp>
        <p:nvSpPr>
          <p:cNvPr id="701661208" name="TextBox 43"/>
          <p:cNvSpPr txBox="1"/>
          <p:nvPr/>
        </p:nvSpPr>
        <p:spPr bwMode="auto">
          <a:xfrm>
            <a:off x="8675456" y="4681833"/>
            <a:ext cx="522629" cy="4575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Montserrat"/>
                <a:ea typeface="Arial"/>
                <a:cs typeface="Arial"/>
              </a:rPr>
              <a:t>19</a:t>
            </a:r>
            <a:endParaRPr/>
          </a:p>
        </p:txBody>
      </p:sp>
      <p:pic>
        <p:nvPicPr>
          <p:cNvPr id="652124611" name="Picture 2" descr="Жителям Камчатки на портале «Работа России» доступны почти 6 тысяч вакансий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6892139" y="49539"/>
            <a:ext cx="1065071" cy="532535"/>
          </a:xfrm>
          <a:prstGeom prst="rect">
            <a:avLst/>
          </a:prstGeom>
          <a:noFill/>
        </p:spPr>
      </p:pic>
      <p:sp>
        <p:nvSpPr>
          <p:cNvPr id="504808160" name="Прямоугольник 6"/>
          <p:cNvSpPr/>
          <p:nvPr/>
        </p:nvSpPr>
        <p:spPr bwMode="auto">
          <a:xfrm>
            <a:off x="3436619" y="518159"/>
            <a:ext cx="1828800" cy="312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44291888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8337598" y="-22858"/>
            <a:ext cx="773438" cy="667197"/>
          </a:xfrm>
          <a:prstGeom prst="rect">
            <a:avLst/>
          </a:prstGeom>
        </p:spPr>
      </p:pic>
      <p:pic>
        <p:nvPicPr>
          <p:cNvPr id="788227208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992433" y="1140252"/>
            <a:ext cx="7159133" cy="3576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 bwMode="auto">
          <a:xfrm>
            <a:off x="230337" y="1029117"/>
            <a:ext cx="2731702" cy="3984674"/>
          </a:xfrm>
          <a:prstGeom prst="rect">
            <a:avLst/>
          </a:prstGeom>
        </p:spPr>
      </p:pic>
      <p:sp>
        <p:nvSpPr>
          <p:cNvPr id="48" name="Google Shape;48;p15"/>
          <p:cNvSpPr txBox="1">
            <a:spLocks noGrp="1"/>
          </p:cNvSpPr>
          <p:nvPr>
            <p:ph type="ctrTitle"/>
          </p:nvPr>
        </p:nvSpPr>
        <p:spPr bwMode="auto">
          <a:xfrm>
            <a:off x="230337" y="176998"/>
            <a:ext cx="7007804" cy="101793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/>
              <a:t>Изменение законодательства в части организации</a:t>
            </a:r>
            <a:br>
              <a:rPr lang="ru-RU" sz="1800"/>
            </a:br>
            <a:r>
              <a:rPr lang="ru-RU" sz="1800"/>
              <a:t>целевого обучения граждан по образовательным</a:t>
            </a:r>
            <a:br>
              <a:rPr lang="ru-RU" sz="1800"/>
            </a:br>
            <a:r>
              <a:rPr lang="ru-RU" sz="1800"/>
              <a:t>программам среднего профессионального образования</a:t>
            </a:r>
            <a:endParaRPr/>
          </a:p>
        </p:txBody>
      </p:sp>
      <p:sp>
        <p:nvSpPr>
          <p:cNvPr id="42" name="Прямоугольный треугольник 41"/>
          <p:cNvSpPr/>
          <p:nvPr/>
        </p:nvSpPr>
        <p:spPr bwMode="auto">
          <a:xfrm rot="16199998">
            <a:off x="8313573" y="4313072"/>
            <a:ext cx="853440" cy="807413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TextBox 42"/>
          <p:cNvSpPr txBox="1"/>
          <p:nvPr/>
        </p:nvSpPr>
        <p:spPr bwMode="auto">
          <a:xfrm>
            <a:off x="11762898" y="6302466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Montserrat"/>
                <a:ea typeface="+mn-ea"/>
                <a:cs typeface="+mn-cs"/>
              </a:rPr>
              <a:t>3</a:t>
            </a:r>
            <a:endParaRPr/>
          </a:p>
        </p:txBody>
      </p:sp>
      <p:sp>
        <p:nvSpPr>
          <p:cNvPr id="44" name="TextBox 43"/>
          <p:cNvSpPr txBox="1"/>
          <p:nvPr/>
        </p:nvSpPr>
        <p:spPr bwMode="auto">
          <a:xfrm>
            <a:off x="8740293" y="4648552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Montserrat"/>
                <a:ea typeface="+mn-ea"/>
                <a:cs typeface="+mn-cs"/>
              </a:rPr>
              <a:t>2</a:t>
            </a:r>
            <a:endParaRPr/>
          </a:p>
        </p:txBody>
      </p:sp>
      <p:sp>
        <p:nvSpPr>
          <p:cNvPr id="52" name="TextBox 51"/>
          <p:cNvSpPr txBox="1"/>
          <p:nvPr/>
        </p:nvSpPr>
        <p:spPr bwMode="auto">
          <a:xfrm>
            <a:off x="2962040" y="1029117"/>
            <a:ext cx="595162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>
                <a:latin typeface="Montserrat"/>
              </a:rPr>
              <a:t>С 1 мая 2024 года </a:t>
            </a:r>
            <a:r>
              <a:rPr lang="ru-RU">
                <a:latin typeface="Montserrat"/>
              </a:rPr>
              <a:t>вступили в силу положения Федерального закона от 14 апреля 2023 года № 124-ФЗ «О внесении изменений в Федеральный закон «Об образовании в Российской Федерации», которые </a:t>
            </a:r>
            <a:r>
              <a:rPr lang="ru-RU" b="1">
                <a:latin typeface="Montserrat"/>
              </a:rPr>
              <a:t>ОПРЕДЕЛЯЮТ:</a:t>
            </a:r>
            <a:endParaRPr/>
          </a:p>
          <a:p>
            <a:pPr marL="228600" indent="-228600">
              <a:buFont typeface="Wingdings"/>
              <a:buChar char="ü"/>
              <a:defRPr/>
            </a:pPr>
            <a:endParaRPr lang="ru-RU" sz="1200">
              <a:latin typeface="Montserrat"/>
            </a:endParaRPr>
          </a:p>
          <a:p>
            <a:pPr marL="228600" indent="-228600">
              <a:buFont typeface="Wingdings"/>
              <a:buChar char="ü"/>
              <a:defRPr/>
            </a:pPr>
            <a:endParaRPr lang="ru-RU" sz="1200">
              <a:latin typeface="Montserrat"/>
            </a:endParaRPr>
          </a:p>
        </p:txBody>
      </p:sp>
      <p:sp>
        <p:nvSpPr>
          <p:cNvPr id="54" name="TextBox 53"/>
          <p:cNvSpPr txBox="1"/>
          <p:nvPr/>
        </p:nvSpPr>
        <p:spPr bwMode="auto">
          <a:xfrm>
            <a:off x="2962040" y="1925819"/>
            <a:ext cx="5951623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/>
              <a:buChar char="ü"/>
              <a:defRPr/>
            </a:pPr>
            <a:r>
              <a:rPr lang="ru-RU" sz="1600" b="1" i="0" u="none" strike="noStrike">
                <a:solidFill>
                  <a:schemeClr val="tx1"/>
                </a:solidFill>
                <a:latin typeface="Tahoma"/>
              </a:rPr>
              <a:t>Ресурс для размещения предложений заказчиков о целевом обучении – ЕЦП «Работа в России» </a:t>
            </a:r>
            <a:endParaRPr/>
          </a:p>
          <a:p>
            <a:pPr marL="285750" indent="-285750">
              <a:buFont typeface="Wingdings"/>
              <a:buChar char="ü"/>
              <a:defRPr/>
            </a:pPr>
            <a:endParaRPr lang="ru-RU" sz="1600" b="1" i="0" u="none" strike="noStrike">
              <a:solidFill>
                <a:schemeClr val="tx1"/>
              </a:solidFill>
              <a:latin typeface="Tahoma"/>
            </a:endParaRPr>
          </a:p>
          <a:p>
            <a:pPr marL="285750" indent="-285750">
              <a:buFont typeface="Wingdings"/>
              <a:buChar char="ü"/>
              <a:defRPr/>
            </a:pPr>
            <a:r>
              <a:rPr lang="ru-RU" sz="1600" b="1" i="0" u="none" strike="noStrike">
                <a:solidFill>
                  <a:schemeClr val="tx1"/>
                </a:solidFill>
                <a:latin typeface="Tahoma"/>
              </a:rPr>
              <a:t>Правила подачи заявок на заключение договоров о целевом обучении</a:t>
            </a:r>
            <a:endParaRPr/>
          </a:p>
          <a:p>
            <a:pPr marL="285750" indent="-285750">
              <a:buFont typeface="Wingdings"/>
              <a:buChar char="ü"/>
              <a:defRPr/>
            </a:pPr>
            <a:endParaRPr lang="ru-RU" sz="1600" b="1" i="0" u="none" strike="noStrike">
              <a:solidFill>
                <a:schemeClr val="tx1"/>
              </a:solidFill>
              <a:latin typeface="Tahoma"/>
            </a:endParaRPr>
          </a:p>
          <a:p>
            <a:pPr marL="285750" indent="-285750">
              <a:buFont typeface="Wingdings"/>
              <a:buChar char="ü"/>
              <a:defRPr/>
            </a:pPr>
            <a:r>
              <a:rPr lang="ru-RU" sz="1600" b="1" i="0" u="none" strike="noStrike">
                <a:solidFill>
                  <a:schemeClr val="tx1"/>
                </a:solidFill>
                <a:latin typeface="Tahoma"/>
              </a:rPr>
              <a:t>Условия заключения договора </a:t>
            </a:r>
            <a:r>
              <a:rPr lang="ru-RU" sz="1600" i="0" u="none" strike="noStrike">
                <a:solidFill>
                  <a:schemeClr val="tx1"/>
                </a:solidFill>
                <a:latin typeface="Tahoma"/>
              </a:rPr>
              <a:t>– после зачисления и до начала учебного года (для абитуриентов)</a:t>
            </a:r>
            <a:endParaRPr/>
          </a:p>
          <a:p>
            <a:pPr marL="285750" indent="-285750">
              <a:buFont typeface="Wingdings"/>
              <a:buChar char="ü"/>
              <a:defRPr/>
            </a:pPr>
            <a:endParaRPr lang="ru-RU" sz="1600" i="0" u="none" strike="noStrike">
              <a:solidFill>
                <a:schemeClr val="tx1"/>
              </a:solidFill>
              <a:latin typeface="Tahoma"/>
            </a:endParaRPr>
          </a:p>
          <a:p>
            <a:pPr marL="285750" indent="-285750">
              <a:buFont typeface="Wingdings"/>
              <a:buChar char="ü"/>
              <a:defRPr/>
            </a:pPr>
            <a:r>
              <a:rPr lang="ru-RU" sz="1600" b="1" i="0" u="none" strike="noStrike">
                <a:solidFill>
                  <a:schemeClr val="tx1"/>
                </a:solidFill>
                <a:latin typeface="Tahoma"/>
              </a:rPr>
              <a:t>Обязательства по осуществлению трудовой деятельности </a:t>
            </a:r>
            <a:r>
              <a:rPr lang="ru-RU" sz="1600" i="0" u="none" strike="noStrike">
                <a:solidFill>
                  <a:schemeClr val="tx1"/>
                </a:solidFill>
                <a:latin typeface="Tahoma"/>
              </a:rPr>
              <a:t>– от 3 до 5 лет</a:t>
            </a:r>
            <a:endParaRPr lang="ru-RU">
              <a:solidFill>
                <a:schemeClr val="tx1"/>
              </a:solidFill>
            </a:endParaRPr>
          </a:p>
        </p:txBody>
      </p:sp>
      <p:pic>
        <p:nvPicPr>
          <p:cNvPr id="55" name="Picture 2" descr="Жителям Камчатки на портале «Работа России» доступны почти 6 тысяч вакансий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6892140" y="49540"/>
            <a:ext cx="1065072" cy="532536"/>
          </a:xfrm>
          <a:prstGeom prst="rect">
            <a:avLst/>
          </a:prstGeom>
          <a:noFill/>
        </p:spPr>
      </p:pic>
      <p:pic>
        <p:nvPicPr>
          <p:cNvPr id="54462352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8337598" y="-22858"/>
            <a:ext cx="773438" cy="6671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" name="Google Shape;48;p15"/>
          <p:cNvSpPr txBox="1">
            <a:spLocks noGrp="1"/>
          </p:cNvSpPr>
          <p:nvPr>
            <p:ph type="ctrTitle"/>
          </p:nvPr>
        </p:nvSpPr>
        <p:spPr bwMode="auto">
          <a:xfrm>
            <a:off x="230337" y="176998"/>
            <a:ext cx="7007804" cy="101793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/>
              <a:t>Изменение законодательства в части организации</a:t>
            </a:r>
            <a:br>
              <a:rPr lang="ru-RU" sz="1800"/>
            </a:br>
            <a:r>
              <a:rPr lang="ru-RU" sz="1800"/>
              <a:t>целевого обучения граждан по образовательным</a:t>
            </a:r>
            <a:br>
              <a:rPr lang="ru-RU" sz="1800"/>
            </a:br>
            <a:r>
              <a:rPr lang="ru-RU" sz="1800"/>
              <a:t>программам среднего профессионального образования</a:t>
            </a:r>
            <a:endParaRPr/>
          </a:p>
        </p:txBody>
      </p:sp>
      <p:sp>
        <p:nvSpPr>
          <p:cNvPr id="42" name="Прямоугольный треугольник 41"/>
          <p:cNvSpPr/>
          <p:nvPr/>
        </p:nvSpPr>
        <p:spPr bwMode="auto">
          <a:xfrm rot="16199998">
            <a:off x="8313573" y="4313072"/>
            <a:ext cx="853440" cy="807413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TextBox 42"/>
          <p:cNvSpPr txBox="1"/>
          <p:nvPr/>
        </p:nvSpPr>
        <p:spPr bwMode="auto">
          <a:xfrm>
            <a:off x="11762898" y="6302466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Montserrat"/>
                <a:ea typeface="+mn-ea"/>
                <a:cs typeface="+mn-cs"/>
              </a:rPr>
              <a:t>3</a:t>
            </a:r>
            <a:endParaRPr/>
          </a:p>
        </p:txBody>
      </p:sp>
      <p:sp>
        <p:nvSpPr>
          <p:cNvPr id="44" name="TextBox 43"/>
          <p:cNvSpPr txBox="1"/>
          <p:nvPr/>
        </p:nvSpPr>
        <p:spPr bwMode="auto">
          <a:xfrm>
            <a:off x="8740293" y="4648552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Montserrat"/>
                <a:ea typeface="+mn-ea"/>
                <a:cs typeface="+mn-cs"/>
              </a:rPr>
              <a:t>3</a:t>
            </a:r>
            <a:endParaRPr/>
          </a:p>
        </p:txBody>
      </p:sp>
      <p:sp>
        <p:nvSpPr>
          <p:cNvPr id="52" name="TextBox 51"/>
          <p:cNvSpPr txBox="1"/>
          <p:nvPr/>
        </p:nvSpPr>
        <p:spPr bwMode="auto">
          <a:xfrm>
            <a:off x="230337" y="1162523"/>
            <a:ext cx="873840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>
                <a:latin typeface="Montserrat"/>
              </a:rPr>
              <a:t>ПОЛОЖЕНИЕ </a:t>
            </a:r>
            <a:endParaRPr/>
          </a:p>
          <a:p>
            <a:pPr algn="ctr">
              <a:defRPr/>
            </a:pPr>
            <a:r>
              <a:rPr lang="ru-RU" b="1">
                <a:latin typeface="Montserrat"/>
              </a:rPr>
              <a:t>о целевом обучении по образовательным программам </a:t>
            </a:r>
            <a:endParaRPr/>
          </a:p>
          <a:p>
            <a:pPr algn="ctr">
              <a:defRPr/>
            </a:pPr>
            <a:r>
              <a:rPr lang="ru-RU" b="1">
                <a:latin typeface="Montserrat"/>
              </a:rPr>
              <a:t>среднего профессионального и высшего образования </a:t>
            </a:r>
            <a:endParaRPr/>
          </a:p>
          <a:p>
            <a:pPr algn="ctr">
              <a:defRPr/>
            </a:pPr>
            <a:r>
              <a:rPr lang="ru-RU" sz="1200" i="1">
                <a:latin typeface="Montserrat"/>
              </a:rPr>
              <a:t>(утверждено постановлением Правительства Российской Федерации) от 27 апреля 2024 г. № 555</a:t>
            </a:r>
            <a:endParaRPr/>
          </a:p>
        </p:txBody>
      </p:sp>
      <p:sp>
        <p:nvSpPr>
          <p:cNvPr id="54" name="TextBox 53"/>
          <p:cNvSpPr txBox="1"/>
          <p:nvPr/>
        </p:nvSpPr>
        <p:spPr bwMode="auto">
          <a:xfrm>
            <a:off x="230337" y="2285343"/>
            <a:ext cx="8593623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/>
              <a:buChar char="ü"/>
              <a:defRPr/>
            </a:pPr>
            <a:r>
              <a:rPr lang="ru-RU" sz="1600" b="1" i="0" u="none" strike="noStrike">
                <a:solidFill>
                  <a:schemeClr val="tx1"/>
                </a:solidFill>
                <a:latin typeface="Tahoma"/>
              </a:rPr>
              <a:t>Типовая форма договора о целевом обучении по образовательным программам СПО и ВО</a:t>
            </a:r>
            <a:endParaRPr/>
          </a:p>
          <a:p>
            <a:pPr marL="285750" indent="-285750">
              <a:buFont typeface="Wingdings"/>
              <a:buChar char="ü"/>
              <a:defRPr/>
            </a:pPr>
            <a:endParaRPr lang="ru-RU" sz="600" b="1" i="0" u="none" strike="noStrike">
              <a:solidFill>
                <a:schemeClr val="tx1"/>
              </a:solidFill>
              <a:latin typeface="Tahoma"/>
            </a:endParaRPr>
          </a:p>
          <a:p>
            <a:pPr marL="285750" indent="-285750">
              <a:buFont typeface="Wingdings"/>
              <a:buChar char="ü"/>
              <a:defRPr/>
            </a:pPr>
            <a:r>
              <a:rPr lang="ru-RU" sz="1600" b="1" i="0" u="none" strike="noStrike">
                <a:solidFill>
                  <a:schemeClr val="tx1"/>
                </a:solidFill>
                <a:latin typeface="Tahoma"/>
              </a:rPr>
              <a:t>Форма предложений о заключении договора о целевом обучении по образовательным программам СПО и ВО</a:t>
            </a:r>
            <a:endParaRPr/>
          </a:p>
          <a:p>
            <a:pPr marL="285750" indent="-285750">
              <a:buFont typeface="Wingdings"/>
              <a:buChar char="ü"/>
              <a:defRPr/>
            </a:pPr>
            <a:endParaRPr lang="ru-RU" sz="600" b="1" i="0" u="none" strike="noStrike">
              <a:solidFill>
                <a:schemeClr val="tx1"/>
              </a:solidFill>
              <a:latin typeface="Tahoma"/>
            </a:endParaRPr>
          </a:p>
          <a:p>
            <a:pPr marL="285750" indent="-285750">
              <a:buFont typeface="Wingdings"/>
              <a:buChar char="ü"/>
              <a:defRPr/>
            </a:pPr>
            <a:r>
              <a:rPr lang="ru-RU" sz="1600" b="1" i="0" u="none" strike="noStrike">
                <a:solidFill>
                  <a:schemeClr val="tx1"/>
                </a:solidFill>
                <a:latin typeface="Tahoma"/>
              </a:rPr>
              <a:t>Форма заявки на заключение договора о целевом обучении по образовательным программам СПО и ВО</a:t>
            </a:r>
            <a:endParaRPr/>
          </a:p>
          <a:p>
            <a:pPr marL="285750" indent="-285750">
              <a:buFont typeface="Wingdings"/>
              <a:buChar char="ü"/>
              <a:defRPr/>
            </a:pPr>
            <a:endParaRPr lang="ru-RU" sz="600" b="1" i="0" u="none" strike="noStrike">
              <a:solidFill>
                <a:schemeClr val="tx1"/>
              </a:solidFill>
              <a:latin typeface="Tahoma"/>
            </a:endParaRPr>
          </a:p>
          <a:p>
            <a:pPr marL="285750" indent="-285750">
              <a:buFont typeface="Wingdings"/>
              <a:buChar char="ü"/>
              <a:defRPr/>
            </a:pPr>
            <a:r>
              <a:rPr lang="ru-RU" sz="1600" b="1" i="0" u="none" strike="noStrike">
                <a:solidFill>
                  <a:schemeClr val="tx1"/>
                </a:solidFill>
                <a:latin typeface="Tahoma"/>
              </a:rPr>
              <a:t>Порядок подачи заявки на целевое обучение</a:t>
            </a:r>
            <a:endParaRPr/>
          </a:p>
          <a:p>
            <a:pPr marL="285750" indent="-285750">
              <a:buFont typeface="Wingdings"/>
              <a:buChar char="ü"/>
              <a:defRPr/>
            </a:pPr>
            <a:endParaRPr lang="ru-RU" sz="600" b="1" i="0" u="none" strike="noStrike">
              <a:solidFill>
                <a:schemeClr val="tx1"/>
              </a:solidFill>
              <a:latin typeface="Tahoma"/>
            </a:endParaRPr>
          </a:p>
          <a:p>
            <a:pPr marL="285750" indent="-285750">
              <a:buFont typeface="Wingdings"/>
              <a:buChar char="ü"/>
              <a:defRPr/>
            </a:pPr>
            <a:r>
              <a:rPr lang="ru-RU" sz="1600" b="1" i="0" u="none" strike="noStrike">
                <a:solidFill>
                  <a:schemeClr val="tx1"/>
                </a:solidFill>
                <a:latin typeface="Tahoma"/>
              </a:rPr>
              <a:t>Порядок направления сведений о зачислении абитуриентов</a:t>
            </a:r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Picture 2" descr="Жителям Камчатки на портале «Работа России» доступны почти 6 тысяч вакансий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6892140" y="49540"/>
            <a:ext cx="1065072" cy="532536"/>
          </a:xfrm>
          <a:prstGeom prst="rect">
            <a:avLst/>
          </a:prstGeom>
          <a:noFill/>
        </p:spPr>
      </p:pic>
      <p:pic>
        <p:nvPicPr>
          <p:cNvPr id="1956786048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8337598" y="-22858"/>
            <a:ext cx="773438" cy="6671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78130" y="1073958"/>
            <a:ext cx="8587740" cy="3946166"/>
          </a:xfrm>
          <a:prstGeom prst="rect">
            <a:avLst/>
          </a:prstGeom>
        </p:spPr>
      </p:pic>
      <p:sp>
        <p:nvSpPr>
          <p:cNvPr id="48" name="Google Shape;48;p15"/>
          <p:cNvSpPr txBox="1">
            <a:spLocks noGrp="1"/>
          </p:cNvSpPr>
          <p:nvPr>
            <p:ph type="ctrTitle"/>
          </p:nvPr>
        </p:nvSpPr>
        <p:spPr bwMode="auto">
          <a:xfrm>
            <a:off x="230337" y="319328"/>
            <a:ext cx="7007804" cy="58500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/>
              <a:t>АБИТУРИЕНТ</a:t>
            </a:r>
            <a:br>
              <a:rPr lang="ru-RU" sz="1800"/>
            </a:br>
            <a:r>
              <a:rPr lang="ru-RU" sz="1800"/>
              <a:t>пошаговая инструкция </a:t>
            </a:r>
            <a:br>
              <a:rPr lang="ru-RU" sz="1800"/>
            </a:br>
            <a:r>
              <a:rPr lang="ru-RU" sz="1800"/>
              <a:t>по организации целевого обучения</a:t>
            </a:r>
            <a:endParaRPr/>
          </a:p>
        </p:txBody>
      </p:sp>
      <p:sp>
        <p:nvSpPr>
          <p:cNvPr id="42" name="Прямоугольный треугольник 41"/>
          <p:cNvSpPr/>
          <p:nvPr/>
        </p:nvSpPr>
        <p:spPr bwMode="auto">
          <a:xfrm rot="16199998">
            <a:off x="8313573" y="4313072"/>
            <a:ext cx="853440" cy="807413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TextBox 42"/>
          <p:cNvSpPr txBox="1"/>
          <p:nvPr/>
        </p:nvSpPr>
        <p:spPr bwMode="auto">
          <a:xfrm>
            <a:off x="11762898" y="6302466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Montserrat"/>
                <a:ea typeface="+mn-ea"/>
                <a:cs typeface="+mn-cs"/>
              </a:rPr>
              <a:t>3</a:t>
            </a:r>
            <a:endParaRPr/>
          </a:p>
        </p:txBody>
      </p:sp>
      <p:sp>
        <p:nvSpPr>
          <p:cNvPr id="44" name="TextBox 43"/>
          <p:cNvSpPr txBox="1"/>
          <p:nvPr/>
        </p:nvSpPr>
        <p:spPr bwMode="auto">
          <a:xfrm>
            <a:off x="8740292" y="4648551"/>
            <a:ext cx="353114" cy="4575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Montserrat"/>
                <a:ea typeface="+mn-ea"/>
                <a:cs typeface="+mn-cs"/>
              </a:rPr>
              <a:t>4</a:t>
            </a:r>
            <a:endParaRPr/>
          </a:p>
        </p:txBody>
      </p:sp>
      <p:pic>
        <p:nvPicPr>
          <p:cNvPr id="11" name="Picture 2" descr="Жителям Камчатки на портале «Работа России» доступны почти 6 тысяч вакансий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6892140" y="49540"/>
            <a:ext cx="1065072" cy="532536"/>
          </a:xfrm>
          <a:prstGeom prst="rect">
            <a:avLst/>
          </a:prstGeom>
          <a:noFill/>
        </p:spPr>
      </p:pic>
      <p:pic>
        <p:nvPicPr>
          <p:cNvPr id="1700182100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8337598" y="-22858"/>
            <a:ext cx="773438" cy="6671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77189" y="1212479"/>
            <a:ext cx="8389620" cy="3741693"/>
          </a:xfrm>
          <a:prstGeom prst="rect">
            <a:avLst/>
          </a:prstGeom>
        </p:spPr>
      </p:pic>
      <p:sp>
        <p:nvSpPr>
          <p:cNvPr id="48" name="Google Shape;48;p15"/>
          <p:cNvSpPr txBox="1">
            <a:spLocks noGrp="1"/>
          </p:cNvSpPr>
          <p:nvPr>
            <p:ph type="ctrTitle"/>
          </p:nvPr>
        </p:nvSpPr>
        <p:spPr bwMode="auto">
          <a:xfrm>
            <a:off x="230337" y="319328"/>
            <a:ext cx="7007804" cy="58500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/>
              <a:t>ОБУЧАЮЩИЙСЯ ПО ПРОГРАММЕ СПО</a:t>
            </a:r>
            <a:br>
              <a:rPr lang="ru-RU" sz="1800"/>
            </a:br>
            <a:r>
              <a:rPr lang="ru-RU" sz="1800"/>
              <a:t>пошаговая инструкция </a:t>
            </a:r>
            <a:br>
              <a:rPr lang="ru-RU" sz="1800"/>
            </a:br>
            <a:r>
              <a:rPr lang="ru-RU" sz="1800"/>
              <a:t>по организации целевого обучения</a:t>
            </a:r>
            <a:endParaRPr/>
          </a:p>
        </p:txBody>
      </p:sp>
      <p:sp>
        <p:nvSpPr>
          <p:cNvPr id="42" name="Прямоугольный треугольник 41"/>
          <p:cNvSpPr/>
          <p:nvPr/>
        </p:nvSpPr>
        <p:spPr bwMode="auto">
          <a:xfrm rot="16199998">
            <a:off x="8313573" y="4313072"/>
            <a:ext cx="853440" cy="807413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TextBox 42"/>
          <p:cNvSpPr txBox="1"/>
          <p:nvPr/>
        </p:nvSpPr>
        <p:spPr bwMode="auto">
          <a:xfrm>
            <a:off x="11762898" y="6302466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Montserrat"/>
                <a:ea typeface="+mn-ea"/>
                <a:cs typeface="+mn-cs"/>
              </a:rPr>
              <a:t>3</a:t>
            </a:r>
            <a:endParaRPr/>
          </a:p>
        </p:txBody>
      </p:sp>
      <p:sp>
        <p:nvSpPr>
          <p:cNvPr id="44" name="TextBox 43"/>
          <p:cNvSpPr txBox="1"/>
          <p:nvPr/>
        </p:nvSpPr>
        <p:spPr bwMode="auto">
          <a:xfrm>
            <a:off x="8740292" y="4648551"/>
            <a:ext cx="353114" cy="4575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Montserrat"/>
                <a:ea typeface="+mn-ea"/>
                <a:cs typeface="+mn-cs"/>
              </a:rPr>
              <a:t>5</a:t>
            </a:r>
            <a:endParaRPr/>
          </a:p>
        </p:txBody>
      </p:sp>
      <p:pic>
        <p:nvPicPr>
          <p:cNvPr id="11" name="Picture 2" descr="Жителям Камчатки на портале «Работа России» доступны почти 6 тысяч вакансий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6892140" y="49540"/>
            <a:ext cx="1065072" cy="532536"/>
          </a:xfrm>
          <a:prstGeom prst="rect">
            <a:avLst/>
          </a:prstGeom>
          <a:noFill/>
        </p:spPr>
      </p:pic>
      <p:pic>
        <p:nvPicPr>
          <p:cNvPr id="2031252325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8337598" y="-22858"/>
            <a:ext cx="773438" cy="6671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4060" y="176401"/>
            <a:ext cx="8875159" cy="4956544"/>
          </a:xfrm>
          <a:prstGeom prst="rect">
            <a:avLst/>
          </a:prstGeom>
        </p:spPr>
      </p:pic>
      <p:sp>
        <p:nvSpPr>
          <p:cNvPr id="48" name="Google Shape;48;p15"/>
          <p:cNvSpPr txBox="1">
            <a:spLocks noGrp="1"/>
          </p:cNvSpPr>
          <p:nvPr>
            <p:ph type="ctrTitle"/>
          </p:nvPr>
        </p:nvSpPr>
        <p:spPr bwMode="auto">
          <a:xfrm>
            <a:off x="144780" y="0"/>
            <a:ext cx="6228183" cy="571499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/>
              <a:t>Обновленная модель целевого обучения</a:t>
            </a:r>
            <a:endParaRPr/>
          </a:p>
        </p:txBody>
      </p:sp>
      <p:sp>
        <p:nvSpPr>
          <p:cNvPr id="42" name="Прямоугольный треугольник 41"/>
          <p:cNvSpPr/>
          <p:nvPr/>
        </p:nvSpPr>
        <p:spPr bwMode="auto">
          <a:xfrm rot="16199998">
            <a:off x="8313573" y="4313072"/>
            <a:ext cx="853440" cy="807413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TextBox 42"/>
          <p:cNvSpPr txBox="1"/>
          <p:nvPr/>
        </p:nvSpPr>
        <p:spPr bwMode="auto">
          <a:xfrm>
            <a:off x="11762898" y="6302466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Montserrat"/>
                <a:ea typeface="+mn-ea"/>
                <a:cs typeface="+mn-cs"/>
              </a:rPr>
              <a:t>3</a:t>
            </a:r>
            <a:endParaRPr/>
          </a:p>
        </p:txBody>
      </p:sp>
      <p:sp>
        <p:nvSpPr>
          <p:cNvPr id="44" name="TextBox 43"/>
          <p:cNvSpPr txBox="1"/>
          <p:nvPr/>
        </p:nvSpPr>
        <p:spPr bwMode="auto">
          <a:xfrm>
            <a:off x="8740292" y="4648551"/>
            <a:ext cx="353114" cy="4575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Montserrat"/>
                <a:ea typeface="+mn-ea"/>
                <a:cs typeface="+mn-cs"/>
              </a:rPr>
              <a:t>6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" name="Google Shape;48;p15"/>
          <p:cNvSpPr txBox="1">
            <a:spLocks noGrp="1"/>
          </p:cNvSpPr>
          <p:nvPr>
            <p:ph type="ctrTitle"/>
          </p:nvPr>
        </p:nvSpPr>
        <p:spPr bwMode="auto">
          <a:xfrm>
            <a:off x="230337" y="11179"/>
            <a:ext cx="7007804" cy="58500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/>
              <a:t>Основные нововведения</a:t>
            </a:r>
            <a:endParaRPr/>
          </a:p>
        </p:txBody>
      </p:sp>
      <p:sp>
        <p:nvSpPr>
          <p:cNvPr id="42" name="Прямоугольный треугольник 41"/>
          <p:cNvSpPr/>
          <p:nvPr/>
        </p:nvSpPr>
        <p:spPr bwMode="auto">
          <a:xfrm rot="16199998">
            <a:off x="8313573" y="4313072"/>
            <a:ext cx="853440" cy="807413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TextBox 42"/>
          <p:cNvSpPr txBox="1"/>
          <p:nvPr/>
        </p:nvSpPr>
        <p:spPr bwMode="auto">
          <a:xfrm>
            <a:off x="11762898" y="6302466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Montserrat"/>
                <a:ea typeface="+mn-ea"/>
                <a:cs typeface="+mn-cs"/>
              </a:rPr>
              <a:t>3</a:t>
            </a:r>
            <a:endParaRPr/>
          </a:p>
        </p:txBody>
      </p:sp>
      <p:sp>
        <p:nvSpPr>
          <p:cNvPr id="44" name="TextBox 43"/>
          <p:cNvSpPr txBox="1"/>
          <p:nvPr/>
        </p:nvSpPr>
        <p:spPr bwMode="auto">
          <a:xfrm>
            <a:off x="8740293" y="4648552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Montserrat"/>
                <a:ea typeface="+mn-ea"/>
                <a:cs typeface="+mn-cs"/>
              </a:rPr>
              <a:t>7</a:t>
            </a:r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02844" y="804028"/>
            <a:ext cx="6917514" cy="4174862"/>
          </a:xfrm>
          <a:prstGeom prst="rect">
            <a:avLst/>
          </a:prstGeom>
        </p:spPr>
      </p:pic>
      <p:pic>
        <p:nvPicPr>
          <p:cNvPr id="11" name="Picture 2" descr="Жителям Камчатки на портале «Работа России» доступны почти 6 тысяч вакансий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6892140" y="49540"/>
            <a:ext cx="1065072" cy="532536"/>
          </a:xfrm>
          <a:prstGeom prst="rect">
            <a:avLst/>
          </a:prstGeom>
          <a:noFill/>
        </p:spPr>
      </p:pic>
      <p:pic>
        <p:nvPicPr>
          <p:cNvPr id="272752702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8337598" y="-22858"/>
            <a:ext cx="773438" cy="6671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" name="Google Shape;48;p15"/>
          <p:cNvSpPr txBox="1">
            <a:spLocks noGrp="1"/>
          </p:cNvSpPr>
          <p:nvPr>
            <p:ph type="ctrTitle"/>
          </p:nvPr>
        </p:nvSpPr>
        <p:spPr bwMode="auto">
          <a:xfrm>
            <a:off x="146292" y="79477"/>
            <a:ext cx="7007804" cy="58500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 b="1" i="0" u="none" strike="noStrike" cap="none" spc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Размещение сведений на цифровой платформе «Работа в России»</a:t>
            </a:r>
            <a:endParaRPr/>
          </a:p>
        </p:txBody>
      </p:sp>
      <p:sp>
        <p:nvSpPr>
          <p:cNvPr id="42" name="Прямоугольный треугольник 41"/>
          <p:cNvSpPr/>
          <p:nvPr/>
        </p:nvSpPr>
        <p:spPr bwMode="auto">
          <a:xfrm rot="16199998">
            <a:off x="8313573" y="4313072"/>
            <a:ext cx="853440" cy="807413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TextBox 42"/>
          <p:cNvSpPr txBox="1"/>
          <p:nvPr/>
        </p:nvSpPr>
        <p:spPr bwMode="auto">
          <a:xfrm>
            <a:off x="11762898" y="6302466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Montserrat"/>
                <a:ea typeface="+mn-ea"/>
                <a:cs typeface="+mn-cs"/>
              </a:rPr>
              <a:t>3</a:t>
            </a:r>
            <a:endParaRPr/>
          </a:p>
        </p:txBody>
      </p:sp>
      <p:sp>
        <p:nvSpPr>
          <p:cNvPr id="44" name="TextBox 43"/>
          <p:cNvSpPr txBox="1"/>
          <p:nvPr/>
        </p:nvSpPr>
        <p:spPr bwMode="auto">
          <a:xfrm>
            <a:off x="8740292" y="4648551"/>
            <a:ext cx="353114" cy="4575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Montserrat"/>
                <a:ea typeface="+mn-ea"/>
                <a:cs typeface="+mn-cs"/>
              </a:rPr>
              <a:t>8</a:t>
            </a:r>
            <a:endParaRPr/>
          </a:p>
        </p:txBody>
      </p:sp>
      <p:pic>
        <p:nvPicPr>
          <p:cNvPr id="40" name="Picture 2" descr="Жителям Камчатки на портале «Работа России» доступны почти 6 тысяч вакансий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6892140" y="49540"/>
            <a:ext cx="1065072" cy="532536"/>
          </a:xfrm>
          <a:prstGeom prst="rect">
            <a:avLst/>
          </a:prstGeom>
          <a:noFill/>
        </p:spPr>
      </p:pic>
      <p:pic>
        <p:nvPicPr>
          <p:cNvPr id="479852825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916561" y="644770"/>
            <a:ext cx="6984621" cy="4232561"/>
          </a:xfrm>
          <a:prstGeom prst="rect">
            <a:avLst/>
          </a:prstGeom>
        </p:spPr>
      </p:pic>
      <p:pic>
        <p:nvPicPr>
          <p:cNvPr id="1257555081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8337598" y="-22858"/>
            <a:ext cx="773438" cy="6671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" name="Google Shape;48;p15"/>
          <p:cNvSpPr txBox="1">
            <a:spLocks noGrp="1"/>
          </p:cNvSpPr>
          <p:nvPr>
            <p:ph type="ctrTitle"/>
          </p:nvPr>
        </p:nvSpPr>
        <p:spPr bwMode="auto">
          <a:xfrm>
            <a:off x="230337" y="79478"/>
            <a:ext cx="7007804" cy="58500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/>
              <a:t>Новый механизм целевого обучения </a:t>
            </a:r>
            <a:br>
              <a:rPr lang="ru-RU" sz="1800"/>
            </a:br>
            <a:r>
              <a:rPr lang="ru-RU" sz="1800"/>
              <a:t>(целевая квота)</a:t>
            </a:r>
            <a:endParaRPr/>
          </a:p>
        </p:txBody>
      </p:sp>
      <p:sp>
        <p:nvSpPr>
          <p:cNvPr id="42" name="Прямоугольный треугольник 41"/>
          <p:cNvSpPr/>
          <p:nvPr/>
        </p:nvSpPr>
        <p:spPr bwMode="auto">
          <a:xfrm rot="16199998">
            <a:off x="8313573" y="4313072"/>
            <a:ext cx="853440" cy="807413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TextBox 42"/>
          <p:cNvSpPr txBox="1"/>
          <p:nvPr/>
        </p:nvSpPr>
        <p:spPr bwMode="auto">
          <a:xfrm>
            <a:off x="11762898" y="6302466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Montserrat"/>
                <a:ea typeface="+mn-ea"/>
                <a:cs typeface="+mn-cs"/>
              </a:rPr>
              <a:t>3</a:t>
            </a:r>
            <a:endParaRPr/>
          </a:p>
        </p:txBody>
      </p:sp>
      <p:sp>
        <p:nvSpPr>
          <p:cNvPr id="44" name="TextBox 43"/>
          <p:cNvSpPr txBox="1"/>
          <p:nvPr/>
        </p:nvSpPr>
        <p:spPr bwMode="auto">
          <a:xfrm>
            <a:off x="8740293" y="4648552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Montserrat"/>
                <a:ea typeface="+mn-ea"/>
                <a:cs typeface="+mn-cs"/>
              </a:rPr>
              <a:t>9</a:t>
            </a:r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30337" y="596181"/>
            <a:ext cx="6358124" cy="4442460"/>
          </a:xfrm>
          <a:prstGeom prst="rect">
            <a:avLst/>
          </a:prstGeom>
        </p:spPr>
      </p:pic>
      <p:pic>
        <p:nvPicPr>
          <p:cNvPr id="10" name="Picture 2" descr="Жителям Камчатки на портале «Работа России» доступны почти 6 тысяч вакансий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6892140" y="49540"/>
            <a:ext cx="1065072" cy="532536"/>
          </a:xfrm>
          <a:prstGeom prst="rect">
            <a:avLst/>
          </a:prstGeom>
          <a:noFill/>
        </p:spPr>
      </p:pic>
      <p:pic>
        <p:nvPicPr>
          <p:cNvPr id="656640548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8337598" y="-22858"/>
            <a:ext cx="773438" cy="6671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Timeline Infographic by Slidesgo">
  <a:themeElements>
    <a:clrScheme name="Simple Light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244951"/>
      </a:accent1>
      <a:accent2>
        <a:srgbClr val="5F8AB7"/>
      </a:accent2>
      <a:accent3>
        <a:srgbClr val="8FB8E4"/>
      </a:accent3>
      <a:accent4>
        <a:srgbClr val="F26166"/>
      </a:accent4>
      <a:accent5>
        <a:srgbClr val="CC0000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0</Pages>
  <Words>0</Words>
  <Characters>0</Characters>
  <CharactersWithSpaces>0</CharactersWithSpaces>
  <Application>Р7-Офис/2025.1.1.763</Application>
  <DocSecurity>0</DocSecurity>
  <PresentationFormat>Экран (16:9)</PresentationFormat>
  <Lines>0</Lines>
  <Paragraphs>0</Paragraphs>
  <Slides>19</Slides>
  <Notes>19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Timeline Infographics</dc:title>
  <dc:subject/>
  <dc:creator>stran</dc:creator>
  <cp:keywords/>
  <dc:description/>
  <dc:identifier/>
  <dc:language/>
  <cp:lastModifiedBy>GlukhovaER</cp:lastModifiedBy>
  <cp:revision>82</cp:revision>
  <dcterms:modified xsi:type="dcterms:W3CDTF">2025-05-16T06:40:20Z</dcterms:modified>
  <cp:category/>
  <cp:contentStatus/>
  <cp:version/>
</cp:coreProperties>
</file>